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61" r:id="rId5"/>
    <p:sldId id="293" r:id="rId6"/>
    <p:sldId id="296" r:id="rId7"/>
    <p:sldId id="298" r:id="rId8"/>
    <p:sldId id="301" r:id="rId9"/>
    <p:sldId id="303" r:id="rId10"/>
    <p:sldId id="305" r:id="rId11"/>
    <p:sldId id="312" r:id="rId12"/>
    <p:sldId id="306" r:id="rId13"/>
    <p:sldId id="309" r:id="rId14"/>
    <p:sldId id="310" r:id="rId15"/>
    <p:sldId id="308" r:id="rId16"/>
    <p:sldId id="317" r:id="rId17"/>
    <p:sldId id="311" r:id="rId18"/>
    <p:sldId id="316" r:id="rId19"/>
    <p:sldId id="270" r:id="rId20"/>
    <p:sldId id="262" r:id="rId21"/>
    <p:sldId id="263" r:id="rId22"/>
    <p:sldId id="300" r:id="rId23"/>
    <p:sldId id="265" r:id="rId24"/>
    <p:sldId id="266" r:id="rId25"/>
    <p:sldId id="297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itchFamily="2" charset="77"/>
      <p:regular r:id="rId41"/>
      <p:bold r:id="rId42"/>
    </p:embeddedFont>
    <p:embeddedFont>
      <p:font typeface="Catamaran Thin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8C6"/>
    <a:srgbClr val="42BB8F"/>
    <a:srgbClr val="52EBB3"/>
    <a:srgbClr val="7962DD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4"/>
    <p:restoredTop sz="78354"/>
  </p:normalViewPr>
  <p:slideViewPr>
    <p:cSldViewPr snapToGrid="0" snapToObjects="1">
      <p:cViewPr varScale="1">
        <p:scale>
          <a:sx n="111" d="100"/>
          <a:sy n="111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dirty="0" err="1"/>
              <a:t>ignacio</a:t>
            </a:r>
            <a:endParaRPr lang="de-DE" dirty="0"/>
          </a:p>
          <a:p>
            <a:pPr marL="127000" indent="0">
              <a:buNone/>
            </a:pPr>
            <a:r>
              <a:rPr lang="en-DE"/>
              <a:t>Flow </a:t>
            </a:r>
            <a:r>
              <a:rPr lang="en-DE" dirty="0"/>
              <a:t>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ignacio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4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greta</a:t>
            </a:r>
            <a:endParaRPr lang="en-GB" dirty="0"/>
          </a:p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570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9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4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5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</a:p>
          <a:p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6" name="Abgerundetes Rechteck 35">
            <a:extLst>
              <a:ext uri="{FF2B5EF4-FFF2-40B4-BE49-F238E27FC236}">
                <a16:creationId xmlns:a16="http://schemas.microsoft.com/office/drawing/2014/main" id="{3C6C2659-98D1-4F49-F9A8-CC548D619FAB}"/>
              </a:ext>
            </a:extLst>
          </p:cNvPr>
          <p:cNvSpPr/>
          <p:nvPr/>
        </p:nvSpPr>
        <p:spPr>
          <a:xfrm>
            <a:off x="380649" y="21134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Frc1</a:t>
            </a:r>
            <a:endParaRPr lang="en-US" sz="1800" dirty="0"/>
          </a:p>
        </p:txBody>
      </p:sp>
      <p:sp>
        <p:nvSpPr>
          <p:cNvPr id="7" name="Abgerundetes Rechteck 35">
            <a:extLst>
              <a:ext uri="{FF2B5EF4-FFF2-40B4-BE49-F238E27FC236}">
                <a16:creationId xmlns:a16="http://schemas.microsoft.com/office/drawing/2014/main" id="{9DFD64EF-040B-9ED0-E19E-B7B80638AC5E}"/>
              </a:ext>
            </a:extLst>
          </p:cNvPr>
          <p:cNvSpPr/>
          <p:nvPr/>
        </p:nvSpPr>
        <p:spPr>
          <a:xfrm>
            <a:off x="1098261" y="21134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</a:t>
            </a:r>
            <a:endParaRPr lang="en-US" sz="1800" dirty="0"/>
          </a:p>
        </p:txBody>
      </p:sp>
      <p:sp>
        <p:nvSpPr>
          <p:cNvPr id="8" name="Abgerundetes Rechteck 35">
            <a:extLst>
              <a:ext uri="{FF2B5EF4-FFF2-40B4-BE49-F238E27FC236}">
                <a16:creationId xmlns:a16="http://schemas.microsoft.com/office/drawing/2014/main" id="{DA3DE352-5E46-FB4E-DCBD-95329D5397FC}"/>
              </a:ext>
            </a:extLst>
          </p:cNvPr>
          <p:cNvSpPr/>
          <p:nvPr/>
        </p:nvSpPr>
        <p:spPr>
          <a:xfrm>
            <a:off x="1809969" y="2114615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Frc3</a:t>
            </a:r>
            <a:endParaRPr lang="en-US" sz="1800" dirty="0"/>
          </a:p>
        </p:txBody>
      </p:sp>
      <p:sp>
        <p:nvSpPr>
          <p:cNvPr id="9" name="Abgerundetes Rechteck 35">
            <a:extLst>
              <a:ext uri="{FF2B5EF4-FFF2-40B4-BE49-F238E27FC236}">
                <a16:creationId xmlns:a16="http://schemas.microsoft.com/office/drawing/2014/main" id="{5D37623C-9F6B-A07D-F658-DD645289B350}"/>
              </a:ext>
            </a:extLst>
          </p:cNvPr>
          <p:cNvSpPr/>
          <p:nvPr/>
        </p:nvSpPr>
        <p:spPr>
          <a:xfrm>
            <a:off x="2524859" y="2114615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Frc4</a:t>
            </a:r>
            <a:endParaRPr lang="en-US" sz="1800" dirty="0"/>
          </a:p>
        </p:txBody>
      </p:sp>
      <p:sp>
        <p:nvSpPr>
          <p:cNvPr id="10" name="Abgerundetes Rechteck 35">
            <a:extLst>
              <a:ext uri="{FF2B5EF4-FFF2-40B4-BE49-F238E27FC236}">
                <a16:creationId xmlns:a16="http://schemas.microsoft.com/office/drawing/2014/main" id="{E3C8006F-9D33-8447-E1EF-324D21E7EBE3}"/>
              </a:ext>
            </a:extLst>
          </p:cNvPr>
          <p:cNvSpPr/>
          <p:nvPr/>
        </p:nvSpPr>
        <p:spPr>
          <a:xfrm>
            <a:off x="3242471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Frc5</a:t>
            </a:r>
            <a:endParaRPr lang="en-US" sz="1800" dirty="0"/>
          </a:p>
        </p:txBody>
      </p:sp>
      <p:sp>
        <p:nvSpPr>
          <p:cNvPr id="11" name="Abgerundetes Rechteck 35">
            <a:extLst>
              <a:ext uri="{FF2B5EF4-FFF2-40B4-BE49-F238E27FC236}">
                <a16:creationId xmlns:a16="http://schemas.microsoft.com/office/drawing/2014/main" id="{ED46F182-B6C6-336A-3870-91665FF84E0C}"/>
              </a:ext>
            </a:extLst>
          </p:cNvPr>
          <p:cNvSpPr/>
          <p:nvPr/>
        </p:nvSpPr>
        <p:spPr>
          <a:xfrm>
            <a:off x="3960083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…</a:t>
            </a:r>
          </a:p>
        </p:txBody>
      </p:sp>
      <p:sp>
        <p:nvSpPr>
          <p:cNvPr id="13" name="Abgerundetes Rechteck 35">
            <a:extLst>
              <a:ext uri="{FF2B5EF4-FFF2-40B4-BE49-F238E27FC236}">
                <a16:creationId xmlns:a16="http://schemas.microsoft.com/office/drawing/2014/main" id="{799AE865-A2D5-4EB0-3D32-AB140AC2591B}"/>
              </a:ext>
            </a:extLst>
          </p:cNvPr>
          <p:cNvSpPr/>
          <p:nvPr/>
        </p:nvSpPr>
        <p:spPr>
          <a:xfrm>
            <a:off x="4677695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Frc24</a:t>
            </a:r>
            <a:endParaRPr lang="en-US" sz="1800" dirty="0"/>
          </a:p>
        </p:txBody>
      </p:sp>
      <p:sp>
        <p:nvSpPr>
          <p:cNvPr id="14" name="Abgerundetes Rechteck 35">
            <a:extLst>
              <a:ext uri="{FF2B5EF4-FFF2-40B4-BE49-F238E27FC236}">
                <a16:creationId xmlns:a16="http://schemas.microsoft.com/office/drawing/2014/main" id="{A835B016-8FDF-812F-E0BA-B1BC5C519251}"/>
              </a:ext>
            </a:extLst>
          </p:cNvPr>
          <p:cNvSpPr/>
          <p:nvPr/>
        </p:nvSpPr>
        <p:spPr>
          <a:xfrm>
            <a:off x="5389403" y="210140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Frc25</a:t>
            </a:r>
            <a:endParaRPr lang="en-US" sz="1800" dirty="0"/>
          </a:p>
        </p:txBody>
      </p:sp>
      <p:sp>
        <p:nvSpPr>
          <p:cNvPr id="24" name="Abgerundetes Rechteck 35">
            <a:extLst>
              <a:ext uri="{FF2B5EF4-FFF2-40B4-BE49-F238E27FC236}">
                <a16:creationId xmlns:a16="http://schemas.microsoft.com/office/drawing/2014/main" id="{2B82E3A6-F45F-D063-2BC6-66A06E9A1802}"/>
              </a:ext>
            </a:extLst>
          </p:cNvPr>
          <p:cNvSpPr/>
          <p:nvPr/>
        </p:nvSpPr>
        <p:spPr>
          <a:xfrm>
            <a:off x="369155" y="284385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0.196</a:t>
            </a:r>
            <a:endParaRPr lang="en-US" sz="1800" dirty="0"/>
          </a:p>
        </p:txBody>
      </p:sp>
      <p:sp>
        <p:nvSpPr>
          <p:cNvPr id="25" name="Abgerundetes Rechteck 35">
            <a:extLst>
              <a:ext uri="{FF2B5EF4-FFF2-40B4-BE49-F238E27FC236}">
                <a16:creationId xmlns:a16="http://schemas.microsoft.com/office/drawing/2014/main" id="{6EE38F51-C5F5-37E0-FB0A-0F76A5D480F2}"/>
              </a:ext>
            </a:extLst>
          </p:cNvPr>
          <p:cNvSpPr/>
          <p:nvPr/>
        </p:nvSpPr>
        <p:spPr>
          <a:xfrm>
            <a:off x="1086767" y="284385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DA78E147-9D4F-BCCB-C5E2-7FE5161E92AE}"/>
              </a:ext>
            </a:extLst>
          </p:cNvPr>
          <p:cNvSpPr/>
          <p:nvPr/>
        </p:nvSpPr>
        <p:spPr>
          <a:xfrm>
            <a:off x="1798475" y="2844990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27" name="Abgerundetes Rechteck 35">
            <a:extLst>
              <a:ext uri="{FF2B5EF4-FFF2-40B4-BE49-F238E27FC236}">
                <a16:creationId xmlns:a16="http://schemas.microsoft.com/office/drawing/2014/main" id="{24DD0763-3D43-43C7-21A5-6A66C1F5B756}"/>
              </a:ext>
            </a:extLst>
          </p:cNvPr>
          <p:cNvSpPr/>
          <p:nvPr/>
        </p:nvSpPr>
        <p:spPr>
          <a:xfrm>
            <a:off x="2513365" y="2844990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21.428</a:t>
            </a:r>
            <a:endParaRPr lang="en-US" sz="1800" dirty="0"/>
          </a:p>
        </p:txBody>
      </p:sp>
      <p:sp>
        <p:nvSpPr>
          <p:cNvPr id="28" name="Abgerundetes Rechteck 35">
            <a:extLst>
              <a:ext uri="{FF2B5EF4-FFF2-40B4-BE49-F238E27FC236}">
                <a16:creationId xmlns:a16="http://schemas.microsoft.com/office/drawing/2014/main" id="{60DFDF9E-E646-8025-17AA-E9FE760D3156}"/>
              </a:ext>
            </a:extLst>
          </p:cNvPr>
          <p:cNvSpPr/>
          <p:nvPr/>
        </p:nvSpPr>
        <p:spPr>
          <a:xfrm>
            <a:off x="3230977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11.144</a:t>
            </a:r>
            <a:endParaRPr lang="en-US" sz="1800" dirty="0"/>
          </a:p>
        </p:txBody>
      </p:sp>
      <p:sp>
        <p:nvSpPr>
          <p:cNvPr id="29" name="Abgerundetes Rechteck 35">
            <a:extLst>
              <a:ext uri="{FF2B5EF4-FFF2-40B4-BE49-F238E27FC236}">
                <a16:creationId xmlns:a16="http://schemas.microsoft.com/office/drawing/2014/main" id="{86803B8A-640C-C3AF-3589-638EFB3DE7D2}"/>
              </a:ext>
            </a:extLst>
          </p:cNvPr>
          <p:cNvSpPr/>
          <p:nvPr/>
        </p:nvSpPr>
        <p:spPr>
          <a:xfrm>
            <a:off x="3948589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…</a:t>
            </a:r>
          </a:p>
        </p:txBody>
      </p:sp>
      <p:sp>
        <p:nvSpPr>
          <p:cNvPr id="30" name="Abgerundetes Rechteck 35">
            <a:extLst>
              <a:ext uri="{FF2B5EF4-FFF2-40B4-BE49-F238E27FC236}">
                <a16:creationId xmlns:a16="http://schemas.microsoft.com/office/drawing/2014/main" id="{25088187-9E54-80A8-7DEB-B68C641CF1C0}"/>
              </a:ext>
            </a:extLst>
          </p:cNvPr>
          <p:cNvSpPr/>
          <p:nvPr/>
        </p:nvSpPr>
        <p:spPr>
          <a:xfrm>
            <a:off x="4666201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0.121</a:t>
            </a:r>
            <a:endParaRPr lang="en-US" sz="1800" dirty="0"/>
          </a:p>
        </p:txBody>
      </p:sp>
      <p:sp>
        <p:nvSpPr>
          <p:cNvPr id="31" name="Abgerundetes Rechteck 35">
            <a:extLst>
              <a:ext uri="{FF2B5EF4-FFF2-40B4-BE49-F238E27FC236}">
                <a16:creationId xmlns:a16="http://schemas.microsoft.com/office/drawing/2014/main" id="{45DD844F-D975-3211-16C6-90CBB42526FA}"/>
              </a:ext>
            </a:extLst>
          </p:cNvPr>
          <p:cNvSpPr/>
          <p:nvPr/>
        </p:nvSpPr>
        <p:spPr>
          <a:xfrm>
            <a:off x="5377909" y="2831783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0.129</a:t>
            </a:r>
            <a:endParaRPr lang="en-US" sz="1800" dirty="0"/>
          </a:p>
        </p:txBody>
      </p:sp>
      <p:graphicFrame>
        <p:nvGraphicFramePr>
          <p:cNvPr id="33" name="Tabelle 33">
            <a:extLst>
              <a:ext uri="{FF2B5EF4-FFF2-40B4-BE49-F238E27FC236}">
                <a16:creationId xmlns:a16="http://schemas.microsoft.com/office/drawing/2014/main" id="{D464015E-9470-C1D9-F95C-8289C87DE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08766"/>
              </p:ext>
            </p:extLst>
          </p:nvPr>
        </p:nvGraphicFramePr>
        <p:xfrm>
          <a:off x="1110166" y="3463291"/>
          <a:ext cx="2261366" cy="154865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30683">
                  <a:extLst>
                    <a:ext uri="{9D8B030D-6E8A-4147-A177-3AD203B41FA5}">
                      <a16:colId xmlns:a16="http://schemas.microsoft.com/office/drawing/2014/main" val="3390430725"/>
                    </a:ext>
                  </a:extLst>
                </a:gridCol>
                <a:gridCol w="1130683">
                  <a:extLst>
                    <a:ext uri="{9D8B030D-6E8A-4147-A177-3AD203B41FA5}">
                      <a16:colId xmlns:a16="http://schemas.microsoft.com/office/drawing/2014/main" val="4123363176"/>
                    </a:ext>
                  </a:extLst>
                </a:gridCol>
              </a:tblGrid>
              <a:tr h="38716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09740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933558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11376"/>
                  </a:ext>
                </a:extLst>
              </a:tr>
              <a:tr h="387164"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74831"/>
                  </a:ext>
                </a:extLst>
              </a:tr>
            </a:tbl>
          </a:graphicData>
        </a:graphic>
      </p:graphicFrame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1BC7E637-1A6A-FE63-4C1B-3404010EF3AB}"/>
              </a:ext>
            </a:extLst>
          </p:cNvPr>
          <p:cNvCxnSpPr/>
          <p:nvPr/>
        </p:nvCxnSpPr>
        <p:spPr>
          <a:xfrm>
            <a:off x="1443176" y="1748598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64696E-3318-EB9C-8E28-30B394AD3E2B}"/>
              </a:ext>
            </a:extLst>
          </p:cNvPr>
          <p:cNvSpPr/>
          <p:nvPr/>
        </p:nvSpPr>
        <p:spPr>
          <a:xfrm rot="5400000">
            <a:off x="1345712" y="1691709"/>
            <a:ext cx="176853" cy="190512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280F8CB-15B4-7646-A395-DC021BB25F3C}"/>
              </a:ext>
            </a:extLst>
          </p:cNvPr>
          <p:cNvCxnSpPr>
            <a:cxnSpLocks/>
          </p:cNvCxnSpPr>
          <p:nvPr/>
        </p:nvCxnSpPr>
        <p:spPr>
          <a:xfrm>
            <a:off x="456147" y="4445788"/>
            <a:ext cx="4179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bgerundetes Rechteck 35">
            <a:extLst>
              <a:ext uri="{FF2B5EF4-FFF2-40B4-BE49-F238E27FC236}">
                <a16:creationId xmlns:a16="http://schemas.microsoft.com/office/drawing/2014/main" id="{9381A59C-5333-5595-99AE-DBFFB538087C}"/>
              </a:ext>
            </a:extLst>
          </p:cNvPr>
          <p:cNvSpPr/>
          <p:nvPr/>
        </p:nvSpPr>
        <p:spPr>
          <a:xfrm>
            <a:off x="1332435" y="388197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0.196</a:t>
            </a:r>
            <a:endParaRPr lang="en-US" sz="1800" dirty="0"/>
          </a:p>
        </p:txBody>
      </p:sp>
      <p:sp>
        <p:nvSpPr>
          <p:cNvPr id="41" name="Abgerundetes Rechteck 35">
            <a:extLst>
              <a:ext uri="{FF2B5EF4-FFF2-40B4-BE49-F238E27FC236}">
                <a16:creationId xmlns:a16="http://schemas.microsoft.com/office/drawing/2014/main" id="{A610EC4E-E198-CA87-E3DD-F7E28285E6FB}"/>
              </a:ext>
            </a:extLst>
          </p:cNvPr>
          <p:cNvSpPr/>
          <p:nvPr/>
        </p:nvSpPr>
        <p:spPr>
          <a:xfrm>
            <a:off x="133243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42" name="Abgerundetes Rechteck 35">
            <a:extLst>
              <a:ext uri="{FF2B5EF4-FFF2-40B4-BE49-F238E27FC236}">
                <a16:creationId xmlns:a16="http://schemas.microsoft.com/office/drawing/2014/main" id="{FC07A530-B52E-1DBB-C5A6-9BDD4B9AA5DB}"/>
              </a:ext>
            </a:extLst>
          </p:cNvPr>
          <p:cNvSpPr/>
          <p:nvPr/>
        </p:nvSpPr>
        <p:spPr>
          <a:xfrm>
            <a:off x="1332434" y="4646632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44" name="Abgerundetes Rechteck 35">
            <a:extLst>
              <a:ext uri="{FF2B5EF4-FFF2-40B4-BE49-F238E27FC236}">
                <a16:creationId xmlns:a16="http://schemas.microsoft.com/office/drawing/2014/main" id="{24D341B8-653D-78E0-F427-1F390D8B3E39}"/>
              </a:ext>
            </a:extLst>
          </p:cNvPr>
          <p:cNvSpPr/>
          <p:nvPr/>
        </p:nvSpPr>
        <p:spPr>
          <a:xfrm>
            <a:off x="247368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graphicFrame>
        <p:nvGraphicFramePr>
          <p:cNvPr id="38" name="Tabelle 44">
            <a:extLst>
              <a:ext uri="{FF2B5EF4-FFF2-40B4-BE49-F238E27FC236}">
                <a16:creationId xmlns:a16="http://schemas.microsoft.com/office/drawing/2014/main" id="{74E8ED1C-45F5-CEA4-BFDC-5FF04F326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43932"/>
              </p:ext>
            </p:extLst>
          </p:nvPr>
        </p:nvGraphicFramePr>
        <p:xfrm>
          <a:off x="4302495" y="3461693"/>
          <a:ext cx="1219199" cy="155025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val="380927235"/>
                    </a:ext>
                  </a:extLst>
                </a:gridCol>
              </a:tblGrid>
              <a:tr h="387563">
                <a:tc>
                  <a:txBody>
                    <a:bodyPr/>
                    <a:lstStyle/>
                    <a:p>
                      <a:pPr algn="ctr"/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Peaks_pos</a:t>
                      </a:r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97194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60325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884066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882775"/>
                  </a:ext>
                </a:extLst>
              </a:tr>
            </a:tbl>
          </a:graphicData>
        </a:graphic>
      </p:graphicFrame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30AB7D6-81BA-7461-8546-86FFDECF2334}"/>
              </a:ext>
            </a:extLst>
          </p:cNvPr>
          <p:cNvCxnSpPr>
            <a:cxnSpLocks/>
          </p:cNvCxnSpPr>
          <p:nvPr/>
        </p:nvCxnSpPr>
        <p:spPr>
          <a:xfrm>
            <a:off x="3578349" y="4446097"/>
            <a:ext cx="41797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35">
            <a:extLst>
              <a:ext uri="{FF2B5EF4-FFF2-40B4-BE49-F238E27FC236}">
                <a16:creationId xmlns:a16="http://schemas.microsoft.com/office/drawing/2014/main" id="{E6817CC8-F4B6-EFBA-37C2-B12345629BFA}"/>
              </a:ext>
            </a:extLst>
          </p:cNvPr>
          <p:cNvSpPr/>
          <p:nvPr/>
        </p:nvSpPr>
        <p:spPr>
          <a:xfrm>
            <a:off x="4560177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619E7F2-22C7-E24B-2BE0-37B2E7823739}"/>
              </a:ext>
            </a:extLst>
          </p:cNvPr>
          <p:cNvCxnSpPr/>
          <p:nvPr/>
        </p:nvCxnSpPr>
        <p:spPr>
          <a:xfrm>
            <a:off x="2164919" y="1748598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5B40064A-55B4-EDEB-708A-0678464904A0}"/>
              </a:ext>
            </a:extLst>
          </p:cNvPr>
          <p:cNvSpPr/>
          <p:nvPr/>
        </p:nvSpPr>
        <p:spPr>
          <a:xfrm rot="5400000">
            <a:off x="2045926" y="1698572"/>
            <a:ext cx="176853" cy="190512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Abgerundetes Rechteck 35">
            <a:extLst>
              <a:ext uri="{FF2B5EF4-FFF2-40B4-BE49-F238E27FC236}">
                <a16:creationId xmlns:a16="http://schemas.microsoft.com/office/drawing/2014/main" id="{BB8F583C-791D-DD34-7443-59283F3D4898}"/>
              </a:ext>
            </a:extLst>
          </p:cNvPr>
          <p:cNvSpPr/>
          <p:nvPr/>
        </p:nvSpPr>
        <p:spPr>
          <a:xfrm>
            <a:off x="1331170" y="38832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7.435</a:t>
            </a:r>
            <a:endParaRPr lang="en-US" sz="1800" dirty="0"/>
          </a:p>
        </p:txBody>
      </p:sp>
      <p:sp>
        <p:nvSpPr>
          <p:cNvPr id="52" name="Abgerundetes Rechteck 35">
            <a:extLst>
              <a:ext uri="{FF2B5EF4-FFF2-40B4-BE49-F238E27FC236}">
                <a16:creationId xmlns:a16="http://schemas.microsoft.com/office/drawing/2014/main" id="{AB4DDA42-87AF-0B74-8449-8DF70B6D5213}"/>
              </a:ext>
            </a:extLst>
          </p:cNvPr>
          <p:cNvSpPr/>
          <p:nvPr/>
        </p:nvSpPr>
        <p:spPr>
          <a:xfrm>
            <a:off x="1331169" y="4265661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3" name="Abgerundetes Rechteck 35">
            <a:extLst>
              <a:ext uri="{FF2B5EF4-FFF2-40B4-BE49-F238E27FC236}">
                <a16:creationId xmlns:a16="http://schemas.microsoft.com/office/drawing/2014/main" id="{78716675-1600-A283-9ADB-D9C6A85E59D9}"/>
              </a:ext>
            </a:extLst>
          </p:cNvPr>
          <p:cNvSpPr/>
          <p:nvPr/>
        </p:nvSpPr>
        <p:spPr>
          <a:xfrm>
            <a:off x="1331168" y="46475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21.428</a:t>
            </a:r>
            <a:endParaRPr lang="en-US" sz="1800" dirty="0"/>
          </a:p>
        </p:txBody>
      </p:sp>
      <p:sp>
        <p:nvSpPr>
          <p:cNvPr id="54" name="Abgerundetes Rechteck 35">
            <a:extLst>
              <a:ext uri="{FF2B5EF4-FFF2-40B4-BE49-F238E27FC236}">
                <a16:creationId xmlns:a16="http://schemas.microsoft.com/office/drawing/2014/main" id="{8C1D24A3-D6E1-9FA1-9B26-0CC473E4A4A4}"/>
              </a:ext>
            </a:extLst>
          </p:cNvPr>
          <p:cNvSpPr/>
          <p:nvPr/>
        </p:nvSpPr>
        <p:spPr>
          <a:xfrm>
            <a:off x="2473685" y="4264066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5" name="Abgerundetes Rechteck 35">
            <a:extLst>
              <a:ext uri="{FF2B5EF4-FFF2-40B4-BE49-F238E27FC236}">
                <a16:creationId xmlns:a16="http://schemas.microsoft.com/office/drawing/2014/main" id="{6DD2F3FF-8B3D-3432-90DE-6C940847D3BD}"/>
              </a:ext>
            </a:extLst>
          </p:cNvPr>
          <p:cNvSpPr/>
          <p:nvPr/>
        </p:nvSpPr>
        <p:spPr>
          <a:xfrm>
            <a:off x="4560176" y="4257207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21.893</a:t>
            </a:r>
          </a:p>
        </p:txBody>
      </p:sp>
      <p:sp>
        <p:nvSpPr>
          <p:cNvPr id="56" name="Abgerundetes Rechteck 35">
            <a:extLst>
              <a:ext uri="{FF2B5EF4-FFF2-40B4-BE49-F238E27FC236}">
                <a16:creationId xmlns:a16="http://schemas.microsoft.com/office/drawing/2014/main" id="{95384774-5C03-ACDE-A4F3-2F55282071A4}"/>
              </a:ext>
            </a:extLst>
          </p:cNvPr>
          <p:cNvSpPr/>
          <p:nvPr/>
        </p:nvSpPr>
        <p:spPr>
          <a:xfrm>
            <a:off x="4560177" y="3883268"/>
            <a:ext cx="67175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6F019D3-2DF7-4772-6D2D-7B06D01352F5}"/>
              </a:ext>
            </a:extLst>
          </p:cNvPr>
          <p:cNvSpPr txBox="1">
            <a:spLocks/>
          </p:cNvSpPr>
          <p:nvPr/>
        </p:nvSpPr>
        <p:spPr>
          <a:xfrm>
            <a:off x="779100" y="1109201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example</a:t>
            </a:r>
            <a:r>
              <a:rPr lang="es-ES" sz="1800" dirty="0"/>
              <a:t> </a:t>
            </a:r>
            <a:r>
              <a:rPr lang="es-ES" sz="1800" dirty="0" err="1"/>
              <a:t>protein</a:t>
            </a:r>
            <a:r>
              <a:rPr lang="es-ES" sz="1800" dirty="0"/>
              <a:t> PPIA_HUMAN</a:t>
            </a:r>
            <a:endParaRPr lang="en-DE" sz="1800" dirty="0"/>
          </a:p>
        </p:txBody>
      </p:sp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8" grpId="0" animBg="1"/>
      <p:bldP spid="48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9" name="Abgerundetes Rechteck 14">
            <a:extLst>
              <a:ext uri="{FF2B5EF4-FFF2-40B4-BE49-F238E27FC236}">
                <a16:creationId xmlns:a16="http://schemas.microsoft.com/office/drawing/2014/main" id="{9C5E59B4-9FAD-0BEF-FB87-C8638C63B688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B1C62E15-DE50-D6C4-D657-09860F7276E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11" name="Abgerundetes Rechteck 19">
            <a:extLst>
              <a:ext uri="{FF2B5EF4-FFF2-40B4-BE49-F238E27FC236}">
                <a16:creationId xmlns:a16="http://schemas.microsoft.com/office/drawing/2014/main" id="{01EF1773-69A3-8133-B9DF-54E49FC8F8CE}"/>
              </a:ext>
            </a:extLst>
          </p:cNvPr>
          <p:cNvSpPr/>
          <p:nvPr/>
        </p:nvSpPr>
        <p:spPr>
          <a:xfrm>
            <a:off x="1436566" y="2205394"/>
            <a:ext cx="207217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Rep1 Maxima Fraction </a:t>
            </a:r>
          </a:p>
        </p:txBody>
      </p:sp>
      <p:sp>
        <p:nvSpPr>
          <p:cNvPr id="12" name="Abgerundetes Rechteck 21">
            <a:extLst>
              <a:ext uri="{FF2B5EF4-FFF2-40B4-BE49-F238E27FC236}">
                <a16:creationId xmlns:a16="http://schemas.microsoft.com/office/drawing/2014/main" id="{1D1698C8-605D-23DC-418D-D67C98E634A0}"/>
              </a:ext>
            </a:extLst>
          </p:cNvPr>
          <p:cNvSpPr/>
          <p:nvPr/>
        </p:nvSpPr>
        <p:spPr>
          <a:xfrm>
            <a:off x="1436567" y="2653731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Rep2 Maxima Fraction</a:t>
            </a:r>
          </a:p>
        </p:txBody>
      </p:sp>
      <p:sp>
        <p:nvSpPr>
          <p:cNvPr id="16" name="Abgerundetes Rechteck 22">
            <a:extLst>
              <a:ext uri="{FF2B5EF4-FFF2-40B4-BE49-F238E27FC236}">
                <a16:creationId xmlns:a16="http://schemas.microsoft.com/office/drawing/2014/main" id="{4196D458-7CD4-8A5C-7ED0-B482283BB691}"/>
              </a:ext>
            </a:extLst>
          </p:cNvPr>
          <p:cNvSpPr/>
          <p:nvPr/>
        </p:nvSpPr>
        <p:spPr>
          <a:xfrm>
            <a:off x="1436567" y="3098313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Rep3 Maxima Fraction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831097D1-93D1-1693-DEC0-42A2054BC5AB}"/>
              </a:ext>
            </a:extLst>
          </p:cNvPr>
          <p:cNvSpPr/>
          <p:nvPr/>
        </p:nvSpPr>
        <p:spPr>
          <a:xfrm>
            <a:off x="4454429" y="2208507"/>
            <a:ext cx="215784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Same fraction as Rep1 Ctrl</a:t>
            </a:r>
          </a:p>
        </p:txBody>
      </p:sp>
      <p:sp>
        <p:nvSpPr>
          <p:cNvPr id="21" name="Abgerundetes Rechteck 29">
            <a:extLst>
              <a:ext uri="{FF2B5EF4-FFF2-40B4-BE49-F238E27FC236}">
                <a16:creationId xmlns:a16="http://schemas.microsoft.com/office/drawing/2014/main" id="{70FF167A-4605-66CD-353F-E50958746A28}"/>
              </a:ext>
            </a:extLst>
          </p:cNvPr>
          <p:cNvSpPr/>
          <p:nvPr/>
        </p:nvSpPr>
        <p:spPr>
          <a:xfrm>
            <a:off x="4454429" y="2635993"/>
            <a:ext cx="2157846" cy="366886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200" dirty="0"/>
              <a:t>Same fraction as Rep2 Ctrl</a:t>
            </a:r>
          </a:p>
          <a:p>
            <a:pPr algn="ctr"/>
            <a:endParaRPr lang="en-US" sz="1800" dirty="0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86715716-9D49-B032-E368-FAC760A865A2}"/>
              </a:ext>
            </a:extLst>
          </p:cNvPr>
          <p:cNvSpPr/>
          <p:nvPr/>
        </p:nvSpPr>
        <p:spPr>
          <a:xfrm>
            <a:off x="4454430" y="3101426"/>
            <a:ext cx="215784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  <a:p>
            <a:pPr algn="ctr"/>
            <a:r>
              <a:rPr lang="en-US" sz="1200" dirty="0"/>
              <a:t>Same fraction as Rep3 Ctrl</a:t>
            </a:r>
          </a:p>
          <a:p>
            <a:pPr algn="ctr"/>
            <a:r>
              <a:rPr lang="en-US" sz="1800" dirty="0"/>
              <a:t> </a:t>
            </a:r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B6EBF2A5-7073-F8FC-85F5-169F4EC0465C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P-value &lt; 0.05 </a:t>
            </a:r>
          </a:p>
        </p:txBody>
      </p: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0C79A759-75A2-0F23-3AF0-40DB413717C9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38">
            <a:extLst>
              <a:ext uri="{FF2B5EF4-FFF2-40B4-BE49-F238E27FC236}">
                <a16:creationId xmlns:a16="http://schemas.microsoft.com/office/drawing/2014/main" id="{27A34155-219C-569F-289F-5A47B0C0C10B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6">
            <a:extLst>
              <a:ext uri="{FF2B5EF4-FFF2-40B4-BE49-F238E27FC236}">
                <a16:creationId xmlns:a16="http://schemas.microsoft.com/office/drawing/2014/main" id="{890136D5-ABEA-C5C1-3FCA-A05AA27CF11F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DDC6409B-1084-A492-B881-14B2D9DDFF71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1" name="Abgerundetes Rechteck 41">
            <a:extLst>
              <a:ext uri="{FF2B5EF4-FFF2-40B4-BE49-F238E27FC236}">
                <a16:creationId xmlns:a16="http://schemas.microsoft.com/office/drawing/2014/main" id="{23935BB1-D2BA-D574-709F-B427C2957179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Significant Shift (1921)</a:t>
            </a:r>
          </a:p>
        </p:txBody>
      </p:sp>
      <p:sp>
        <p:nvSpPr>
          <p:cNvPr id="32" name="Abgerundetes Rechteck 42">
            <a:extLst>
              <a:ext uri="{FF2B5EF4-FFF2-40B4-BE49-F238E27FC236}">
                <a16:creationId xmlns:a16="http://schemas.microsoft.com/office/drawing/2014/main" id="{C4CE9BB3-6772-BCF1-FDDE-8A32BC9236D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Insignificant Shift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31D267-9A44-923B-F565-1B6F849E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0" y="1457137"/>
            <a:ext cx="6183560" cy="35551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BC3F9A-5C25-6E61-2EEE-1FEE064C2DA1}"/>
              </a:ext>
            </a:extLst>
          </p:cNvPr>
          <p:cNvSpPr txBox="1"/>
          <p:nvPr/>
        </p:nvSpPr>
        <p:spPr>
          <a:xfrm>
            <a:off x="2598779" y="1303248"/>
            <a:ext cx="341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and Threshold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330B6F7-BF92-F515-B11A-8BA55D6C69FA}"/>
              </a:ext>
            </a:extLst>
          </p:cNvPr>
          <p:cNvSpPr/>
          <p:nvPr/>
        </p:nvSpPr>
        <p:spPr>
          <a:xfrm>
            <a:off x="6752531" y="1972822"/>
            <a:ext cx="2391470" cy="1931913"/>
          </a:xfrm>
          <a:prstGeom prst="roundRect">
            <a:avLst/>
          </a:prstGeom>
          <a:solidFill>
            <a:srgbClr val="B2B3FF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False-positive rate:</a:t>
            </a:r>
          </a:p>
          <a:p>
            <a:r>
              <a:rPr lang="en-US" dirty="0">
                <a:solidFill>
                  <a:schemeClr val="tx1"/>
                </a:solidFill>
              </a:rPr>
              <a:t>10,8%</a:t>
            </a:r>
          </a:p>
          <a:p>
            <a:r>
              <a:rPr lang="en-US" dirty="0">
                <a:solidFill>
                  <a:schemeClr val="tx1"/>
                </a:solidFill>
              </a:rPr>
              <a:t>False-negative rate:</a:t>
            </a:r>
          </a:p>
          <a:p>
            <a:r>
              <a:rPr lang="en-US" dirty="0">
                <a:solidFill>
                  <a:schemeClr val="tx1"/>
                </a:solidFill>
              </a:rPr>
              <a:t>41,5%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83% correct prediction </a:t>
            </a:r>
          </a:p>
        </p:txBody>
      </p:sp>
    </p:spTree>
    <p:extLst>
      <p:ext uri="{BB962C8B-B14F-4D97-AF65-F5344CB8AC3E}">
        <p14:creationId xmlns:p14="http://schemas.microsoft.com/office/powerpoint/2010/main" val="79018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259164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r>
              <a:rPr lang="de-DE" dirty="0"/>
              <a:t>: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diagnostic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259164" y="1852038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6" name="Google Shape;1047;p47">
            <a:extLst>
              <a:ext uri="{FF2B5EF4-FFF2-40B4-BE49-F238E27FC236}">
                <a16:creationId xmlns:a16="http://schemas.microsoft.com/office/drawing/2014/main" id="{77064D55-DFA2-BEB1-EE66-3A70C6C1D47A}"/>
              </a:ext>
            </a:extLst>
          </p:cNvPr>
          <p:cNvGrpSpPr/>
          <p:nvPr/>
        </p:nvGrpSpPr>
        <p:grpSpPr>
          <a:xfrm>
            <a:off x="77449" y="898464"/>
            <a:ext cx="352207" cy="333836"/>
            <a:chOff x="5300400" y="3670175"/>
            <a:chExt cx="421300" cy="399325"/>
          </a:xfrm>
        </p:grpSpPr>
        <p:sp>
          <p:nvSpPr>
            <p:cNvPr id="7" name="Google Shape;1048;p47">
              <a:extLst>
                <a:ext uri="{FF2B5EF4-FFF2-40B4-BE49-F238E27FC236}">
                  <a16:creationId xmlns:a16="http://schemas.microsoft.com/office/drawing/2014/main" id="{7C7FB48A-3C88-0E97-C58E-41BBFB7FC4CE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" name="Google Shape;1049;p47">
              <a:extLst>
                <a:ext uri="{FF2B5EF4-FFF2-40B4-BE49-F238E27FC236}">
                  <a16:creationId xmlns:a16="http://schemas.microsoft.com/office/drawing/2014/main" id="{B66C6D6E-3635-4BC9-C2A3-D976148378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050;p47">
              <a:extLst>
                <a:ext uri="{FF2B5EF4-FFF2-40B4-BE49-F238E27FC236}">
                  <a16:creationId xmlns:a16="http://schemas.microsoft.com/office/drawing/2014/main" id="{00CE26CF-1BCC-C2AB-F635-5D225CBEF9EE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1051;p47">
              <a:extLst>
                <a:ext uri="{FF2B5EF4-FFF2-40B4-BE49-F238E27FC236}">
                  <a16:creationId xmlns:a16="http://schemas.microsoft.com/office/drawing/2014/main" id="{6781F6F2-F4DD-2095-3B6F-AD7B3FFDC8BC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1052;p47">
              <a:extLst>
                <a:ext uri="{FF2B5EF4-FFF2-40B4-BE49-F238E27FC236}">
                  <a16:creationId xmlns:a16="http://schemas.microsoft.com/office/drawing/2014/main" id="{677E438D-AF47-F8BF-F451-D67D412E5DBA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714" name="Google Shape;714;p43"/>
          <p:cNvCxnSpPr/>
          <p:nvPr/>
        </p:nvCxnSpPr>
        <p:spPr>
          <a:xfrm>
            <a:off x="4027499" y="2188066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116503" y="20393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</a:t>
            </a:r>
            <a:r>
              <a:rPr lang="en" sz="1000" dirty="0" err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ata</a:t>
            </a: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clean up.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729857" y="2711521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10299" y="254012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determine protein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437979" y="3180110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10299" y="303105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sort out insignificant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160796" y="3691684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4857257" y="3531784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identify proteins with similar characteristics.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2874036" y="4182016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4771806" y="4032518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Final number of RDPs identified.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grpSp>
        <p:nvGrpSpPr>
          <p:cNvPr id="25" name="Google Shape;1331;p48">
            <a:extLst>
              <a:ext uri="{FF2B5EF4-FFF2-40B4-BE49-F238E27FC236}">
                <a16:creationId xmlns:a16="http://schemas.microsoft.com/office/drawing/2014/main" id="{884F3887-F4E4-4AB0-8895-F1E64C45DD35}"/>
              </a:ext>
            </a:extLst>
          </p:cNvPr>
          <p:cNvGrpSpPr/>
          <p:nvPr/>
        </p:nvGrpSpPr>
        <p:grpSpPr>
          <a:xfrm>
            <a:off x="297712" y="1439951"/>
            <a:ext cx="3746746" cy="3132054"/>
            <a:chOff x="2704878" y="4454697"/>
            <a:chExt cx="720000" cy="658890"/>
          </a:xfrm>
        </p:grpSpPr>
        <p:sp>
          <p:nvSpPr>
            <p:cNvPr id="26" name="Google Shape;1332;p48">
              <a:extLst>
                <a:ext uri="{FF2B5EF4-FFF2-40B4-BE49-F238E27FC236}">
                  <a16:creationId xmlns:a16="http://schemas.microsoft.com/office/drawing/2014/main" id="{519FCDE7-5AA3-97CE-2BEB-ADBF60812FF7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" name="Google Shape;1333;p48">
              <a:extLst>
                <a:ext uri="{FF2B5EF4-FFF2-40B4-BE49-F238E27FC236}">
                  <a16:creationId xmlns:a16="http://schemas.microsoft.com/office/drawing/2014/main" id="{5B4E3BD6-F917-C752-8434-F1E1585F2AD4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</a:t>
              </a: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T-Test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" name="Google Shape;1334;p48">
              <a:extLst>
                <a:ext uri="{FF2B5EF4-FFF2-40B4-BE49-F238E27FC236}">
                  <a16:creationId xmlns:a16="http://schemas.microsoft.com/office/drawing/2014/main" id="{E4C3F647-475C-EFEB-4135-BB801B882030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i="0" u="none" strike="noStrike" cap="none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200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</a:t>
              </a:r>
              <a:r>
                <a:rPr lang="de-DE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RDPs</a:t>
              </a:r>
              <a:endParaRPr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" name="Google Shape;1335;p48">
              <a:extLst>
                <a:ext uri="{FF2B5EF4-FFF2-40B4-BE49-F238E27FC236}">
                  <a16:creationId xmlns:a16="http://schemas.microsoft.com/office/drawing/2014/main" id="{60389D03-EBFC-4CD1-D319-E11FFAACC90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Clustering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" name="Google Shape;1336;p48">
              <a:extLst>
                <a:ext uri="{FF2B5EF4-FFF2-40B4-BE49-F238E27FC236}">
                  <a16:creationId xmlns:a16="http://schemas.microsoft.com/office/drawing/2014/main" id="{7D020D3F-9319-1471-5269-2059551FC778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        </a:t>
              </a:r>
              <a:r>
                <a:rPr lang="de-DE" sz="1400" b="1" i="0" u="none" strike="noStrike" cap="none" dirty="0" err="1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" name="Google Shape;1337;p48">
              <a:extLst>
                <a:ext uri="{FF2B5EF4-FFF2-40B4-BE49-F238E27FC236}">
                  <a16:creationId xmlns:a16="http://schemas.microsoft.com/office/drawing/2014/main" id="{8A1CB866-B19F-5EA4-4F6A-7888BAB42345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Maxima Determination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7" y="1412871"/>
            <a:ext cx="3355388" cy="3016019"/>
            <a:chOff x="3778727" y="4460423"/>
            <a:chExt cx="720272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424" y="4523529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Microsoft Macintosh PowerPoint</Application>
  <PresentationFormat>Bildschirmpräsentation (16:9)</PresentationFormat>
  <Paragraphs>317</Paragraphs>
  <Slides>34</Slides>
  <Notes>33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Calibri</vt:lpstr>
      <vt:lpstr>Arial</vt:lpstr>
      <vt:lpstr>Catamaran Thin</vt:lpstr>
      <vt:lpstr>Catamaran</vt:lpstr>
      <vt:lpstr>Dauphin template</vt:lpstr>
      <vt:lpstr>Proteome-wide Screen for RNA-dependent Proteins in Non-Synchronized HeLa cells</vt:lpstr>
      <vt:lpstr>What did we do?</vt:lpstr>
      <vt:lpstr>Automated RDP Detection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PowerPoint-Präsentation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PowerPoint-Präsentation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Greta Pick</cp:lastModifiedBy>
  <cp:revision>21</cp:revision>
  <dcterms:modified xsi:type="dcterms:W3CDTF">2022-07-16T13:15:19Z</dcterms:modified>
</cp:coreProperties>
</file>